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371" r:id="rId2"/>
    <p:sldId id="299" r:id="rId3"/>
    <p:sldId id="300" r:id="rId4"/>
    <p:sldId id="552" r:id="rId5"/>
    <p:sldId id="554" r:id="rId6"/>
    <p:sldId id="553" r:id="rId7"/>
    <p:sldId id="555" r:id="rId8"/>
    <p:sldId id="556" r:id="rId9"/>
    <p:sldId id="568" r:id="rId10"/>
    <p:sldId id="557" r:id="rId11"/>
    <p:sldId id="558" r:id="rId12"/>
    <p:sldId id="559" r:id="rId13"/>
    <p:sldId id="569" r:id="rId14"/>
    <p:sldId id="560" r:id="rId15"/>
    <p:sldId id="570" r:id="rId16"/>
    <p:sldId id="571" r:id="rId17"/>
    <p:sldId id="572" r:id="rId18"/>
    <p:sldId id="562" r:id="rId19"/>
    <p:sldId id="563" r:id="rId20"/>
    <p:sldId id="573" r:id="rId21"/>
    <p:sldId id="564" r:id="rId22"/>
    <p:sldId id="565" r:id="rId23"/>
    <p:sldId id="566" r:id="rId24"/>
    <p:sldId id="574" r:id="rId25"/>
    <p:sldId id="274" r:id="rId26"/>
    <p:sldId id="298" r:id="rId27"/>
    <p:sldId id="40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40BC0-5546-4430-B8BB-7F28F442B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WBS heuristics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4EADC-907A-4C0A-8BA2-4C4C92696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But how do you know if you've done a good job breaking things down?</a:t>
            </a:r>
          </a:p>
          <a:p>
            <a:r>
              <a:rPr lang="en-US" b="1" dirty="0"/>
              <a:t>One hundred percent rule:</a:t>
            </a:r>
            <a:r>
              <a:rPr lang="en-US" dirty="0"/>
              <a:t> Nodes descended from a parent represent 100% of the work of the parent</a:t>
            </a:r>
          </a:p>
          <a:p>
            <a:pPr lvl="1"/>
            <a:r>
              <a:rPr lang="en-US" dirty="0"/>
              <a:t>Nothing's left out</a:t>
            </a:r>
          </a:p>
          <a:p>
            <a:pPr lvl="1"/>
            <a:r>
              <a:rPr lang="en-US" dirty="0"/>
              <a:t>No work is from outside the project</a:t>
            </a:r>
          </a:p>
          <a:p>
            <a:r>
              <a:rPr lang="en-US" b="1" dirty="0"/>
              <a:t>Mutually exclusive siblings:</a:t>
            </a:r>
            <a:r>
              <a:rPr lang="en-US" dirty="0"/>
              <a:t> No sibling nodes have overlapping work</a:t>
            </a:r>
          </a:p>
          <a:p>
            <a:r>
              <a:rPr lang="en-US" b="1" dirty="0"/>
              <a:t>8 / 80 rule:</a:t>
            </a:r>
            <a:r>
              <a:rPr lang="en-US" dirty="0"/>
              <a:t> Work packages (the leaves) take between 8 and 80 person-hours of effort</a:t>
            </a:r>
          </a:p>
          <a:p>
            <a:pPr lvl="1"/>
            <a:r>
              <a:rPr lang="en-US" dirty="0"/>
              <a:t>Work in that range (one day to two weeks) can be estimated reasonably well</a:t>
            </a:r>
          </a:p>
          <a:p>
            <a:r>
              <a:rPr lang="en-US" dirty="0"/>
              <a:t>Get your project team and stakeholders together and make your WBS on a whiteboard</a:t>
            </a:r>
          </a:p>
        </p:txBody>
      </p:sp>
    </p:spTree>
    <p:extLst>
      <p:ext uri="{BB962C8B-B14F-4D97-AF65-F5344CB8AC3E}">
        <p14:creationId xmlns:p14="http://schemas.microsoft.com/office/powerpoint/2010/main" val="219181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50BA-6496-47C2-A849-03BD8CA55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Effort estimation in traditional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FEFA0-BF3D-4DB9-B3D1-45669DBC4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traditional processes, effort estimation can be done in a few ways:</a:t>
            </a:r>
          </a:p>
          <a:p>
            <a:pPr lvl="1"/>
            <a:r>
              <a:rPr lang="en-US" b="1" dirty="0"/>
              <a:t>Analogy:</a:t>
            </a:r>
            <a:r>
              <a:rPr lang="en-US" dirty="0"/>
              <a:t> Is your project like another project?  It should take about the same effort</a:t>
            </a:r>
          </a:p>
          <a:p>
            <a:pPr lvl="2"/>
            <a:r>
              <a:rPr lang="en-US" dirty="0"/>
              <a:t>Problem: Only works if your project is very similar to another project</a:t>
            </a:r>
          </a:p>
          <a:p>
            <a:pPr lvl="1"/>
            <a:r>
              <a:rPr lang="en-US" b="1" dirty="0"/>
              <a:t>WBS to effort:</a:t>
            </a:r>
            <a:r>
              <a:rPr lang="en-US" dirty="0"/>
              <a:t> Estimate the effort for each work package in a WBS and add them up</a:t>
            </a:r>
          </a:p>
          <a:p>
            <a:pPr lvl="2"/>
            <a:r>
              <a:rPr lang="en-US" dirty="0"/>
              <a:t>Problem: It's really hard to estimate effort accurately</a:t>
            </a:r>
          </a:p>
          <a:p>
            <a:pPr lvl="1"/>
            <a:r>
              <a:rPr lang="en-US" b="1" dirty="0"/>
              <a:t>Size to effort:</a:t>
            </a:r>
            <a:r>
              <a:rPr lang="en-US" dirty="0"/>
              <a:t> Estimate the size of the final software product and use some math to predict how much work it will take to make the product</a:t>
            </a:r>
          </a:p>
          <a:p>
            <a:pPr lvl="2"/>
            <a:r>
              <a:rPr lang="en-US" dirty="0"/>
              <a:t>Problem: Oh, so many problems, which we'll discuss</a:t>
            </a:r>
          </a:p>
        </p:txBody>
      </p:sp>
    </p:spTree>
    <p:extLst>
      <p:ext uri="{BB962C8B-B14F-4D97-AF65-F5344CB8AC3E}">
        <p14:creationId xmlns:p14="http://schemas.microsoft.com/office/powerpoint/2010/main" val="324443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A1970-D891-4FBB-A1EF-CC9337981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C6F3-F933-4818-944F-F95A96243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Functional measures of size</a:t>
            </a:r>
            <a:r>
              <a:rPr lang="en-US" dirty="0"/>
              <a:t> have to do with how much functionality the program provides</a:t>
            </a:r>
          </a:p>
          <a:p>
            <a:pPr lvl="1"/>
            <a:r>
              <a:rPr lang="en-US" dirty="0"/>
              <a:t>Number of pages on a website</a:t>
            </a:r>
          </a:p>
          <a:p>
            <a:pPr lvl="1"/>
            <a:r>
              <a:rPr lang="en-US" dirty="0"/>
              <a:t>Number of reports in a database</a:t>
            </a:r>
          </a:p>
          <a:p>
            <a:pPr lvl="1"/>
            <a:r>
              <a:rPr lang="en-US" dirty="0"/>
              <a:t>Number of windows in a GUI</a:t>
            </a:r>
          </a:p>
          <a:p>
            <a:r>
              <a:rPr lang="en-US" b="1" dirty="0"/>
              <a:t>Non-functional measures of size</a:t>
            </a:r>
            <a:r>
              <a:rPr lang="en-US" dirty="0"/>
              <a:t> are based on the program's structure</a:t>
            </a:r>
          </a:p>
          <a:p>
            <a:pPr lvl="1"/>
            <a:r>
              <a:rPr lang="en-US" dirty="0"/>
              <a:t>Lines of code</a:t>
            </a:r>
          </a:p>
          <a:p>
            <a:pPr lvl="1"/>
            <a:r>
              <a:rPr lang="en-US" dirty="0"/>
              <a:t>Number of classes</a:t>
            </a:r>
          </a:p>
          <a:p>
            <a:r>
              <a:rPr lang="en-US" dirty="0"/>
              <a:t>Non-functional measures are easy to measure after development but hard to predict ahead of time</a:t>
            </a:r>
          </a:p>
        </p:txBody>
      </p:sp>
    </p:spTree>
    <p:extLst>
      <p:ext uri="{BB962C8B-B14F-4D97-AF65-F5344CB8AC3E}">
        <p14:creationId xmlns:p14="http://schemas.microsoft.com/office/powerpoint/2010/main" val="18448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C0A89-AA81-4F3B-94D6-5525FC9B2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Lines of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7B671-41B8-4B8D-9EF4-DCB0BF7B9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177807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Lines of code (LOC)</a:t>
            </a:r>
            <a:r>
              <a:rPr lang="en-US" dirty="0"/>
              <a:t> is a count of the lines of code needed for a project</a:t>
            </a:r>
          </a:p>
          <a:p>
            <a:pPr lvl="1"/>
            <a:r>
              <a:rPr lang="en-US" dirty="0"/>
              <a:t>LOC is the most popular non-functional measure of size</a:t>
            </a:r>
          </a:p>
          <a:p>
            <a:r>
              <a:rPr lang="en-US" dirty="0"/>
              <a:t>Some people prefer </a:t>
            </a:r>
            <a:r>
              <a:rPr lang="en-US" b="1" dirty="0"/>
              <a:t>source lines of code (SLOC)</a:t>
            </a:r>
            <a:r>
              <a:rPr lang="en-US" dirty="0"/>
              <a:t>, ignoring whitespace (and perhaps comments)</a:t>
            </a:r>
          </a:p>
          <a:p>
            <a:pPr lvl="1"/>
            <a:r>
              <a:rPr lang="en-US" dirty="0"/>
              <a:t>It's even possible to weight some lines</a:t>
            </a:r>
          </a:p>
          <a:p>
            <a:pPr lvl="1"/>
            <a:r>
              <a:rPr lang="en-US" dirty="0"/>
              <a:t>LOC is only meaningful in context, since some programming languages tend to take more LOC to get the same job done</a:t>
            </a:r>
          </a:p>
          <a:p>
            <a:r>
              <a:rPr lang="en-US" dirty="0"/>
              <a:t>Estimating LOC is done by breaking the product design into smaller and smaller components until the size of each component can be estimated</a:t>
            </a:r>
          </a:p>
          <a:p>
            <a:r>
              <a:rPr lang="en-US" dirty="0"/>
              <a:t>Accuracy is hard to achieve early on, since there isn't even a design yet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BF0B62-BB7D-4452-992D-B0CA7C1B90C9}"/>
              </a:ext>
            </a:extLst>
          </p:cNvPr>
          <p:cNvSpPr/>
          <p:nvPr/>
        </p:nvSpPr>
        <p:spPr>
          <a:xfrm>
            <a:off x="1485900" y="4876800"/>
            <a:ext cx="9220200" cy="175260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"Measuring programming progress by lines of code is like measuring aircraft building progress by weight."</a:t>
            </a:r>
          </a:p>
          <a:p>
            <a:pPr algn="r"/>
            <a:r>
              <a:rPr lang="en-US" sz="3200" i="1" dirty="0"/>
              <a:t>-Bill Gates</a:t>
            </a:r>
          </a:p>
        </p:txBody>
      </p:sp>
    </p:spTree>
    <p:extLst>
      <p:ext uri="{BB962C8B-B14F-4D97-AF65-F5344CB8AC3E}">
        <p14:creationId xmlns:p14="http://schemas.microsoft.com/office/powerpoint/2010/main" val="257380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B6DA5-754E-4DCC-A538-3A297FAD8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60580-622B-4B8F-B15B-C46FF48BB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Alternatively, a functional measure of size is possible called </a:t>
            </a:r>
            <a:r>
              <a:rPr lang="en-US" b="1" dirty="0"/>
              <a:t>function points</a:t>
            </a:r>
          </a:p>
          <a:p>
            <a:r>
              <a:rPr lang="en-US" dirty="0"/>
              <a:t>Function points are calculated by looking at five different types of components, organized into two categories:</a:t>
            </a:r>
          </a:p>
          <a:p>
            <a:r>
              <a:rPr lang="en-US" b="1" dirty="0"/>
              <a:t>Processes or Transactions</a:t>
            </a:r>
          </a:p>
          <a:p>
            <a:pPr lvl="1"/>
            <a:r>
              <a:rPr lang="en-US" b="1" dirty="0"/>
              <a:t>External Inputs (EI)</a:t>
            </a:r>
            <a:r>
              <a:rPr lang="en-US" dirty="0"/>
              <a:t>: Processes that provide data that will be used or stored by the product</a:t>
            </a:r>
          </a:p>
          <a:p>
            <a:pPr lvl="1"/>
            <a:r>
              <a:rPr lang="en-US" b="1" dirty="0"/>
              <a:t>External Queries (EQ)</a:t>
            </a:r>
            <a:r>
              <a:rPr lang="en-US" dirty="0"/>
              <a:t>: Processes that retrieve stored data</a:t>
            </a:r>
          </a:p>
          <a:p>
            <a:pPr lvl="1"/>
            <a:r>
              <a:rPr lang="en-US" b="1" dirty="0"/>
              <a:t>External Outputs (EO)</a:t>
            </a:r>
            <a:r>
              <a:rPr lang="en-US" dirty="0"/>
              <a:t>: Processes that provide derived information to a user (performing calculations)</a:t>
            </a:r>
          </a:p>
          <a:p>
            <a:r>
              <a:rPr lang="en-US" b="1" dirty="0"/>
              <a:t>Data Storage</a:t>
            </a:r>
          </a:p>
          <a:p>
            <a:pPr lvl="1"/>
            <a:r>
              <a:rPr lang="en-US" b="1" dirty="0"/>
              <a:t>Internal Logical Files (ILF)</a:t>
            </a:r>
            <a:r>
              <a:rPr lang="en-US" dirty="0"/>
              <a:t>: Groupings of data maintained by the product</a:t>
            </a:r>
          </a:p>
          <a:p>
            <a:pPr lvl="1"/>
            <a:r>
              <a:rPr lang="en-US" b="1" dirty="0"/>
              <a:t>External Interface Files (EIF)</a:t>
            </a:r>
            <a:r>
              <a:rPr lang="en-US" dirty="0"/>
              <a:t>: Groupings of data external to the product but used by the product</a:t>
            </a:r>
          </a:p>
        </p:txBody>
      </p:sp>
    </p:spTree>
    <p:extLst>
      <p:ext uri="{BB962C8B-B14F-4D97-AF65-F5344CB8AC3E}">
        <p14:creationId xmlns:p14="http://schemas.microsoft.com/office/powerpoint/2010/main" val="390499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34EB-15FA-4B8D-8729-C88F31F65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function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A5AC6-B4CF-4DE2-AE37-9B988CA1E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11007"/>
          </a:xfrm>
        </p:spPr>
        <p:txBody>
          <a:bodyPr>
            <a:normAutofit fontScale="92500"/>
          </a:bodyPr>
          <a:lstStyle/>
          <a:p>
            <a:r>
              <a:rPr lang="en-US" dirty="0"/>
              <a:t>Components of each kind contribute different amounts of effort</a:t>
            </a:r>
          </a:p>
          <a:p>
            <a:r>
              <a:rPr lang="en-US" dirty="0"/>
              <a:t>Likewise, there are simple, average, or complex cases</a:t>
            </a:r>
          </a:p>
          <a:p>
            <a:r>
              <a:rPr lang="en-US" dirty="0"/>
              <a:t>To account for these differences, we give a weight to each component based on this table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8D853F-A2C4-4108-9660-B2044211E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234745"/>
              </p:ext>
            </p:extLst>
          </p:nvPr>
        </p:nvGraphicFramePr>
        <p:xfrm>
          <a:off x="1562100" y="3886200"/>
          <a:ext cx="90678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5671">
                  <a:extLst>
                    <a:ext uri="{9D8B030D-6E8A-4147-A177-3AD203B41FA5}">
                      <a16:colId xmlns:a16="http://schemas.microsoft.com/office/drawing/2014/main" val="1790332206"/>
                    </a:ext>
                  </a:extLst>
                </a:gridCol>
                <a:gridCol w="1466509">
                  <a:extLst>
                    <a:ext uri="{9D8B030D-6E8A-4147-A177-3AD203B41FA5}">
                      <a16:colId xmlns:a16="http://schemas.microsoft.com/office/drawing/2014/main" val="2037436443"/>
                    </a:ext>
                  </a:extLst>
                </a:gridCol>
                <a:gridCol w="1678265">
                  <a:extLst>
                    <a:ext uri="{9D8B030D-6E8A-4147-A177-3AD203B41FA5}">
                      <a16:colId xmlns:a16="http://schemas.microsoft.com/office/drawing/2014/main" val="4190850826"/>
                    </a:ext>
                  </a:extLst>
                </a:gridCol>
                <a:gridCol w="2107355">
                  <a:extLst>
                    <a:ext uri="{9D8B030D-6E8A-4147-A177-3AD203B41FA5}">
                      <a16:colId xmlns:a16="http://schemas.microsoft.com/office/drawing/2014/main" val="1406721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Measure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Simple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Average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Complex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46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External Inputs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6517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External Queries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483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External Outputs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0439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Internal Logical Files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662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External Interface Files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91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91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4AB5E-D841-40C3-A035-153C97F6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weights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E4899-7C06-4C89-A1CB-853EB11F0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It gets worse!</a:t>
            </a:r>
          </a:p>
          <a:p>
            <a:r>
              <a:rPr lang="en-US" dirty="0"/>
              <a:t>The whole number of function points is further weighted by answering each of the following 14 questions with a number between 0 (meaning not important) to 5 (meaning essential)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Does the system require reliable backup and recovery?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Are specialized data communications required?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Are there distributed processing functions?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Is performance critical?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Will the system run in an existing, heavily utilized operational environment?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Does the system require on-line data entry?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Does the on-line data entry require input transactions over multiple screens or operations?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Are the ILFs updated on-line?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Are the inputs, outputs, files or inquiries complex?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Is the internal processing complex?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Is the code to be designed to be reusable?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Are conversion and installation included in the design?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Is the system designed for multiple installations in different organizations?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Is the application designed to facilitate change and ease of use by the user?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The final number of function points is </a:t>
            </a:r>
            <a:endParaRPr lang="en-US" b="0" i="1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8220669-F6BB-47D8-AA87-C7AA3AFD7505}"/>
                  </a:ext>
                </a:extLst>
              </p:cNvPr>
              <p:cNvSpPr txBox="1"/>
              <p:nvPr/>
            </p:nvSpPr>
            <p:spPr>
              <a:xfrm>
                <a:off x="6858000" y="5608299"/>
                <a:ext cx="5029200" cy="12497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𝑚𝑑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𝑚𝑑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0.65+0.01∙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8220669-F6BB-47D8-AA87-C7AA3AFD75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608299"/>
                <a:ext cx="5029200" cy="12497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027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BC0A4-3F9B-4DF0-9FD2-F35F21BBA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CCACF-67AB-4437-A125-75E6EAE5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Common Software Measurement International Consortium (COSMIC) proposed counting data movements</a:t>
            </a:r>
          </a:p>
          <a:p>
            <a:pPr lvl="1"/>
            <a:r>
              <a:rPr lang="en-US" dirty="0"/>
              <a:t>Moving data from or to users or from or to storage</a:t>
            </a:r>
          </a:p>
          <a:p>
            <a:r>
              <a:rPr lang="en-US" dirty="0" err="1"/>
              <a:t>Roetzheim</a:t>
            </a:r>
            <a:r>
              <a:rPr lang="en-US" dirty="0"/>
              <a:t> tweaked function points for web apps</a:t>
            </a:r>
          </a:p>
          <a:p>
            <a:pPr lvl="1"/>
            <a:r>
              <a:rPr lang="en-US" dirty="0"/>
              <a:t>EI corresponds to input screens or forms</a:t>
            </a:r>
          </a:p>
          <a:p>
            <a:pPr lvl="1"/>
            <a:r>
              <a:rPr lang="en-US" dirty="0"/>
              <a:t>EQ corresponds to externally published interfaces</a:t>
            </a:r>
          </a:p>
          <a:p>
            <a:pPr lvl="1"/>
            <a:r>
              <a:rPr lang="en-US" dirty="0"/>
              <a:t>EO corresponds to HTML pages</a:t>
            </a:r>
          </a:p>
          <a:p>
            <a:pPr lvl="1"/>
            <a:r>
              <a:rPr lang="en-US" dirty="0"/>
              <a:t>ILF corresponds to internal database tables or XML files</a:t>
            </a:r>
          </a:p>
          <a:p>
            <a:pPr lvl="1"/>
            <a:r>
              <a:rPr lang="en-US" dirty="0"/>
              <a:t>ELF corresponds to external database tables or XML files</a:t>
            </a:r>
          </a:p>
          <a:p>
            <a:r>
              <a:rPr lang="en-US" dirty="0"/>
              <a:t>Boehm suggests </a:t>
            </a:r>
            <a:r>
              <a:rPr lang="en-US" b="1" dirty="0"/>
              <a:t>object points</a:t>
            </a:r>
            <a:r>
              <a:rPr lang="en-US" dirty="0"/>
              <a:t> instead of function points</a:t>
            </a:r>
          </a:p>
          <a:p>
            <a:pPr lvl="1"/>
            <a:r>
              <a:rPr lang="en-US" dirty="0"/>
              <a:t>Three measures: screens in the interface, reports, and modules</a:t>
            </a:r>
          </a:p>
          <a:p>
            <a:pPr lvl="1"/>
            <a:r>
              <a:rPr lang="en-US" dirty="0"/>
              <a:t>Each measure is simple, medium, or difficult (weighted appropriately)</a:t>
            </a:r>
          </a:p>
          <a:p>
            <a:pPr lvl="1"/>
            <a:r>
              <a:rPr lang="en-US" dirty="0"/>
              <a:t>Object points are the sum of weighted measures multiplied by how much reuse there is (between 0 and 1)</a:t>
            </a:r>
          </a:p>
        </p:txBody>
      </p:sp>
    </p:spTree>
    <p:extLst>
      <p:ext uri="{BB962C8B-B14F-4D97-AF65-F5344CB8AC3E}">
        <p14:creationId xmlns:p14="http://schemas.microsoft.com/office/powerpoint/2010/main" val="156869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FD4A6-27AB-4267-87A3-5C4BB3241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Effort estimation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F18C6-5C92-4FED-904A-9A86A7656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these estimates of size give us some arbitrary number, but how much effort is needed?</a:t>
            </a:r>
          </a:p>
          <a:p>
            <a:r>
              <a:rPr lang="en-US" b="1" dirty="0"/>
              <a:t>Algorithmic cost models</a:t>
            </a:r>
            <a:r>
              <a:rPr lang="en-US" dirty="0"/>
              <a:t> try to turn size estimates into a measure of effort called the person-month</a:t>
            </a:r>
          </a:p>
          <a:p>
            <a:pPr lvl="1"/>
            <a:r>
              <a:rPr lang="en-US" dirty="0"/>
              <a:t>The amount of effort a normal developer does in one month</a:t>
            </a:r>
          </a:p>
          <a:p>
            <a:pPr lvl="1"/>
            <a:r>
              <a:rPr lang="en-US" dirty="0"/>
              <a:t>Each person month has about 22 person-days</a:t>
            </a:r>
          </a:p>
          <a:p>
            <a:pPr lvl="1"/>
            <a:r>
              <a:rPr lang="en-US" dirty="0"/>
              <a:t>Effort covers all work from requirements, design, coding, testing, documentation, collecting data, management, and so on</a:t>
            </a:r>
          </a:p>
        </p:txBody>
      </p:sp>
    </p:spTree>
    <p:extLst>
      <p:ext uri="{BB962C8B-B14F-4D97-AF65-F5344CB8AC3E}">
        <p14:creationId xmlns:p14="http://schemas.microsoft.com/office/powerpoint/2010/main" val="425661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8724F-51E9-45CE-BFDF-78FE78A30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407AB7D-3F23-43CD-ACA4-8834DE79C5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Maybe work grows linearly with function points</a:t>
                </a:r>
              </a:p>
              <a:p>
                <a:r>
                  <a:rPr lang="en-US" dirty="0"/>
                  <a:t>Two different studies tried to model this to estimate effort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They found the following: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These results are frustrating</a:t>
                </a:r>
              </a:p>
              <a:p>
                <a:pPr lvl="1"/>
                <a:r>
                  <a:rPr lang="en-US" dirty="0"/>
                  <a:t>The first one suggests that each function point adds ¼ person-month of work</a:t>
                </a:r>
              </a:p>
              <a:p>
                <a:pPr lvl="1"/>
                <a:r>
                  <a:rPr lang="en-US" dirty="0"/>
                  <a:t>The second suggests each function point adds about 1 person-month of work</a:t>
                </a:r>
              </a:p>
              <a:p>
                <a:r>
                  <a:rPr lang="en-US" dirty="0"/>
                  <a:t>They were looking at different organizations and different accounting of function points, so estimates might work well only within an organization that is consistent about such things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407AB7D-3F23-43CD-ACA4-8834DE79C5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186" b="-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AE8C75C-DF81-4E82-8918-F24B41126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340076"/>
              </p:ext>
            </p:extLst>
          </p:nvPr>
        </p:nvGraphicFramePr>
        <p:xfrm>
          <a:off x="3860800" y="2777067"/>
          <a:ext cx="4470400" cy="1566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593">
                  <a:extLst>
                    <a:ext uri="{9D8B030D-6E8A-4147-A177-3AD203B41FA5}">
                      <a16:colId xmlns:a16="http://schemas.microsoft.com/office/drawing/2014/main" val="1468509015"/>
                    </a:ext>
                  </a:extLst>
                </a:gridCol>
                <a:gridCol w="869761">
                  <a:extLst>
                    <a:ext uri="{9D8B030D-6E8A-4147-A177-3AD203B41FA5}">
                      <a16:colId xmlns:a16="http://schemas.microsoft.com/office/drawing/2014/main" val="2784707044"/>
                    </a:ext>
                  </a:extLst>
                </a:gridCol>
                <a:gridCol w="942046">
                  <a:extLst>
                    <a:ext uri="{9D8B030D-6E8A-4147-A177-3AD203B41FA5}">
                      <a16:colId xmlns:a16="http://schemas.microsoft.com/office/drawing/2014/main" val="327428026"/>
                    </a:ext>
                  </a:extLst>
                </a:gridCol>
              </a:tblGrid>
              <a:tr h="52211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Study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i="1" dirty="0"/>
                        <a:t>α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i="1" dirty="0"/>
                        <a:t>β</a:t>
                      </a:r>
                      <a:endParaRPr lang="en-US" sz="20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0951039"/>
                  </a:ext>
                </a:extLst>
              </a:tr>
              <a:tr h="52211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Albrecht and </a:t>
                      </a:r>
                      <a:r>
                        <a:rPr lang="en-US" sz="2000" dirty="0" err="1"/>
                        <a:t>Gafney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-91.4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0.255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0477066"/>
                  </a:ext>
                </a:extLst>
              </a:tr>
              <a:tr h="52211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Kemerer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-37.0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913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46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2!</a:t>
            </a:r>
          </a:p>
          <a:p>
            <a:r>
              <a:rPr lang="en-US" dirty="0"/>
              <a:t>Before that: review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Deployment and maintenance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6A39D-C1BF-4DB1-A1FB-A67BD09E3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ADF267-911F-4FCE-9989-3C0BFC06BC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Alternatively, some researchers have looked at exponential models relating thousands of lines of source code (KLOC) to total effort using the following equation, where </a:t>
                </a:r>
                <a:r>
                  <a:rPr lang="en-US" i="1" dirty="0"/>
                  <a:t>L</a:t>
                </a:r>
                <a:r>
                  <a:rPr lang="en-US" dirty="0"/>
                  <a:t> </a:t>
                </a:r>
                <a:r>
                  <a:rPr lang="en-US"/>
                  <a:t>is KLOC: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sup>
                    </m:sSup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Results found the following values of </a:t>
                </a:r>
                <a:r>
                  <a:rPr lang="el-GR" i="1" dirty="0"/>
                  <a:t>α</a:t>
                </a:r>
                <a:r>
                  <a:rPr lang="en-US" dirty="0"/>
                  <a:t> and </a:t>
                </a:r>
                <a:r>
                  <a:rPr lang="el-GR" i="1" dirty="0"/>
                  <a:t>β</a:t>
                </a:r>
                <a:r>
                  <a:rPr lang="en-US" i="1" dirty="0"/>
                  <a:t>:</a:t>
                </a:r>
              </a:p>
              <a:p>
                <a:endParaRPr lang="en-US" i="1" dirty="0"/>
              </a:p>
              <a:p>
                <a:endParaRPr lang="en-US" i="1" dirty="0"/>
              </a:p>
              <a:p>
                <a:endParaRPr lang="en-US" i="1" dirty="0"/>
              </a:p>
              <a:p>
                <a:endParaRPr lang="en-US" i="1" dirty="0"/>
              </a:p>
              <a:p>
                <a:endParaRPr lang="en-US" i="1" dirty="0"/>
              </a:p>
              <a:p>
                <a:endParaRPr lang="en-US" i="1" dirty="0"/>
              </a:p>
              <a:p>
                <a:endParaRPr lang="en-US" i="1" dirty="0"/>
              </a:p>
              <a:p>
                <a:endParaRPr lang="en-US" i="1" dirty="0"/>
              </a:p>
              <a:p>
                <a:endParaRPr lang="en-US" i="1" dirty="0"/>
              </a:p>
              <a:p>
                <a:r>
                  <a:rPr lang="en-US" dirty="0"/>
                  <a:t>Note here that </a:t>
                </a:r>
                <a:r>
                  <a:rPr lang="el-GR" i="1" dirty="0"/>
                  <a:t>β</a:t>
                </a:r>
                <a:r>
                  <a:rPr lang="en-US" dirty="0"/>
                  <a:t> &lt; 1 means economies of scale (time per line of code decreases at the project grows) while </a:t>
                </a:r>
                <a:r>
                  <a:rPr lang="el-GR" i="1" dirty="0"/>
                  <a:t>β</a:t>
                </a:r>
                <a:r>
                  <a:rPr lang="en-US" dirty="0"/>
                  <a:t> &gt; 1 means the opposite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ADF267-911F-4FCE-9989-3C0BFC06BC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8599532-266C-420C-872D-9486BB506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554657"/>
              </p:ext>
            </p:extLst>
          </p:nvPr>
        </p:nvGraphicFramePr>
        <p:xfrm>
          <a:off x="4038600" y="3200400"/>
          <a:ext cx="4470400" cy="2088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593">
                  <a:extLst>
                    <a:ext uri="{9D8B030D-6E8A-4147-A177-3AD203B41FA5}">
                      <a16:colId xmlns:a16="http://schemas.microsoft.com/office/drawing/2014/main" val="1468509015"/>
                    </a:ext>
                  </a:extLst>
                </a:gridCol>
                <a:gridCol w="869761">
                  <a:extLst>
                    <a:ext uri="{9D8B030D-6E8A-4147-A177-3AD203B41FA5}">
                      <a16:colId xmlns:a16="http://schemas.microsoft.com/office/drawing/2014/main" val="2784707044"/>
                    </a:ext>
                  </a:extLst>
                </a:gridCol>
                <a:gridCol w="942046">
                  <a:extLst>
                    <a:ext uri="{9D8B030D-6E8A-4147-A177-3AD203B41FA5}">
                      <a16:colId xmlns:a16="http://schemas.microsoft.com/office/drawing/2014/main" val="327428026"/>
                    </a:ext>
                  </a:extLst>
                </a:gridCol>
              </a:tblGrid>
              <a:tr h="52211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Study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i="1" dirty="0"/>
                        <a:t>α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i="1" dirty="0"/>
                        <a:t>β</a:t>
                      </a:r>
                      <a:endParaRPr lang="en-US" sz="20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0951039"/>
                  </a:ext>
                </a:extLst>
              </a:tr>
              <a:tr h="52211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Watson and Felix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0477066"/>
                  </a:ext>
                </a:extLst>
              </a:tr>
              <a:tr h="52211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Basili</a:t>
                      </a:r>
                      <a:r>
                        <a:rPr lang="en-US" sz="2000" dirty="0"/>
                        <a:t> and </a:t>
                      </a:r>
                      <a:r>
                        <a:rPr lang="en-US" sz="2000" dirty="0" err="1"/>
                        <a:t>Freburger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0.93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913417"/>
                  </a:ext>
                </a:extLst>
              </a:tr>
              <a:tr h="52211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Boehm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3.20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3220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68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C5871-B3F0-4423-8B2B-B5394AAD6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the 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55DF3-BB02-427C-A733-A26DED13B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book goes into the Constructive Cost Model (COCOMO) and its successor COCOMO II</a:t>
            </a:r>
          </a:p>
          <a:p>
            <a:pPr lvl="1"/>
            <a:r>
              <a:rPr lang="en-US" dirty="0"/>
              <a:t>It uses some measure (either KLOC or function points) </a:t>
            </a:r>
          </a:p>
          <a:p>
            <a:pPr lvl="1"/>
            <a:r>
              <a:rPr lang="en-US" dirty="0"/>
              <a:t>It tweaks an economy of scale parameter based on factors like how similar the project is to previous results and team cohesion</a:t>
            </a:r>
          </a:p>
          <a:p>
            <a:pPr lvl="1"/>
            <a:r>
              <a:rPr lang="en-US" dirty="0"/>
              <a:t>It tweaks effort modifiers based on characteristics of the product, platform, team, and language</a:t>
            </a:r>
          </a:p>
          <a:p>
            <a:r>
              <a:rPr lang="en-US" dirty="0"/>
              <a:t>If it's not clear to you, we as an industry have no idea how to estimate effort</a:t>
            </a:r>
          </a:p>
          <a:p>
            <a:r>
              <a:rPr lang="en-US" dirty="0"/>
              <a:t>Your effort estimates are probably only meaningful if you can compare the product to a similar product made by a similar team</a:t>
            </a:r>
          </a:p>
        </p:txBody>
      </p:sp>
    </p:spTree>
    <p:extLst>
      <p:ext uri="{BB962C8B-B14F-4D97-AF65-F5344CB8AC3E}">
        <p14:creationId xmlns:p14="http://schemas.microsoft.com/office/powerpoint/2010/main" val="122002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39B4-FABE-4FD5-9828-7F348AE80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Effort estimation in Scrum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8D032-9FF0-4356-9BB0-8D40C12FA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Everything we said before was about waterfall estimates</a:t>
            </a:r>
          </a:p>
          <a:p>
            <a:r>
              <a:rPr lang="en-US" dirty="0"/>
              <a:t>Scrum skips size estimates and goes straight for effort estimates</a:t>
            </a:r>
          </a:p>
          <a:p>
            <a:r>
              <a:rPr lang="en-US" dirty="0"/>
              <a:t>As you know, units of effort in Scrum are called </a:t>
            </a:r>
            <a:r>
              <a:rPr lang="en-US" b="1" dirty="0"/>
              <a:t>story points</a:t>
            </a:r>
            <a:r>
              <a:rPr lang="en-US" dirty="0"/>
              <a:t> (or sometimes task points)</a:t>
            </a:r>
          </a:p>
          <a:p>
            <a:pPr lvl="1"/>
            <a:r>
              <a:rPr lang="en-US" dirty="0"/>
              <a:t>Story points are relative units</a:t>
            </a:r>
          </a:p>
          <a:p>
            <a:pPr lvl="1"/>
            <a:r>
              <a:rPr lang="en-US" dirty="0"/>
              <a:t>They're based on some of the smallest tasks, using them as a baseline of 1 story point</a:t>
            </a:r>
          </a:p>
          <a:p>
            <a:pPr lvl="1"/>
            <a:r>
              <a:rPr lang="en-US" dirty="0"/>
              <a:t>Everything is estimated relative to those</a:t>
            </a:r>
          </a:p>
          <a:p>
            <a:r>
              <a:rPr lang="en-US" dirty="0"/>
              <a:t>Story points aren't used for epics since they're too big and abstract</a:t>
            </a:r>
          </a:p>
          <a:p>
            <a:r>
              <a:rPr lang="en-US" dirty="0"/>
              <a:t>As PBIs get refined, their effort estimate gets refined too</a:t>
            </a:r>
          </a:p>
          <a:p>
            <a:r>
              <a:rPr lang="en-US" dirty="0"/>
              <a:t>By the time they're </a:t>
            </a:r>
            <a:r>
              <a:rPr lang="en-US" dirty="0" err="1"/>
              <a:t>sprintable</a:t>
            </a:r>
            <a:r>
              <a:rPr lang="en-US" dirty="0"/>
              <a:t>, they need a relatively accurate story point estimate</a:t>
            </a:r>
          </a:p>
          <a:p>
            <a:r>
              <a:rPr lang="en-US" dirty="0"/>
              <a:t>This means that there are good estimates for </a:t>
            </a:r>
            <a:r>
              <a:rPr lang="en-US" dirty="0" err="1"/>
              <a:t>sprintable</a:t>
            </a:r>
            <a:r>
              <a:rPr lang="en-US" dirty="0"/>
              <a:t> stories but no estimates for how much work the whole project will take</a:t>
            </a:r>
          </a:p>
        </p:txBody>
      </p:sp>
    </p:spTree>
    <p:extLst>
      <p:ext uri="{BB962C8B-B14F-4D97-AF65-F5344CB8AC3E}">
        <p14:creationId xmlns:p14="http://schemas.microsoft.com/office/powerpoint/2010/main" val="330371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B1C3D-C215-4B1A-BD30-FC4DA8F1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estimation in Scrum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BDE4F-1C28-4F17-BAE5-13AAC889D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if members of the team disagree on the story points needed for several stories?</a:t>
            </a:r>
          </a:p>
          <a:p>
            <a:r>
              <a:rPr lang="en-US" dirty="0"/>
              <a:t>Agreement is needed for the sake of fairness and to plan how much work can actually get done in a sprint</a:t>
            </a:r>
          </a:p>
          <a:p>
            <a:r>
              <a:rPr lang="en-US" b="1" dirty="0"/>
              <a:t>Planning poker</a:t>
            </a:r>
            <a:r>
              <a:rPr lang="en-US" dirty="0"/>
              <a:t> is a way to bring the team to consensus about the relative difficulty of user stories</a:t>
            </a:r>
          </a:p>
          <a:p>
            <a:r>
              <a:rPr lang="en-US" dirty="0"/>
              <a:t>Its goal is accuracy (ranking the stories by true difficulty) rather than precision (getting true estimates of how long things will take)</a:t>
            </a:r>
          </a:p>
          <a:p>
            <a:pPr lvl="1"/>
            <a:r>
              <a:rPr lang="en-US" dirty="0"/>
              <a:t>It's really hard to get true estimates, but it's good to know which stories take more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61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80233-6456-4F56-96E5-98FF4505B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poker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8A3FA-BE4B-4D51-8C8F-6F2C40981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First, the team decides what numbers to use as estimates</a:t>
            </a:r>
          </a:p>
          <a:p>
            <a:r>
              <a:rPr lang="en-US" dirty="0"/>
              <a:t>The numbers are usually sequences that grow exponentially, written on cards</a:t>
            </a:r>
          </a:p>
          <a:p>
            <a:pPr lvl="1"/>
            <a:r>
              <a:rPr lang="en-US" dirty="0"/>
              <a:t>Modified Fibonacci: 1, 2, 3, 5, 8 ,13, 20, 40, 100</a:t>
            </a:r>
          </a:p>
          <a:p>
            <a:pPr lvl="1"/>
            <a:r>
              <a:rPr lang="en-US" dirty="0"/>
              <a:t>Powers of two: 1, 2, 4, 8, 16, 32, 64</a:t>
            </a:r>
          </a:p>
          <a:p>
            <a:pPr lvl="1"/>
            <a:r>
              <a:rPr lang="en-US" dirty="0"/>
              <a:t>This means that large stories won't be estimated precisely, but that's okay</a:t>
            </a:r>
          </a:p>
          <a:p>
            <a:r>
              <a:rPr lang="en-US" dirty="0"/>
              <a:t>Planning poker has rounds</a:t>
            </a:r>
          </a:p>
          <a:p>
            <a:pPr lvl="1"/>
            <a:r>
              <a:rPr lang="en-US" dirty="0"/>
              <a:t>Each round estimates the effort for one PBI</a:t>
            </a:r>
          </a:p>
          <a:p>
            <a:pPr lvl="1"/>
            <a:r>
              <a:rPr lang="en-US" dirty="0"/>
              <a:t>Each team member throws in one card to show her effort estimation</a:t>
            </a:r>
          </a:p>
          <a:p>
            <a:pPr lvl="1"/>
            <a:r>
              <a:rPr lang="en-US" dirty="0"/>
              <a:t>If all cards match, the value is the estimate</a:t>
            </a:r>
          </a:p>
          <a:p>
            <a:pPr lvl="1"/>
            <a:r>
              <a:rPr lang="en-US" dirty="0"/>
              <a:t>If they don't match, the team discusses their estimates, focusing on the highest and lowest estimators</a:t>
            </a:r>
          </a:p>
          <a:p>
            <a:pPr lvl="1"/>
            <a:r>
              <a:rPr lang="en-US" dirty="0"/>
              <a:t>Repeat the round until consensus is reached</a:t>
            </a:r>
          </a:p>
          <a:p>
            <a:r>
              <a:rPr lang="en-US" dirty="0"/>
              <a:t>It usually only takes a couple of rounds to reach consensus</a:t>
            </a:r>
          </a:p>
          <a:p>
            <a:r>
              <a:rPr lang="en-US" dirty="0"/>
              <a:t>Estimates are usually pretty good because of discussion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2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Wednesday will be financial planning</a:t>
            </a:r>
          </a:p>
          <a:p>
            <a:r>
              <a:rPr lang="en-US" dirty="0"/>
              <a:t>Work day on Friday</a:t>
            </a:r>
          </a:p>
          <a:p>
            <a:pPr lvl="1"/>
            <a:r>
              <a:rPr lang="en-US" dirty="0"/>
              <a:t>Please keep working during the week!</a:t>
            </a:r>
          </a:p>
          <a:p>
            <a:pPr lvl="1"/>
            <a:r>
              <a:rPr lang="en-US" dirty="0"/>
              <a:t>Deadlines on your Gantt charts are flying by</a:t>
            </a:r>
          </a:p>
          <a:p>
            <a:pPr lvl="1"/>
            <a:r>
              <a:rPr lang="en-US" dirty="0"/>
              <a:t>Please come to office hours for help!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Read Chapter 13: Financial Planning </a:t>
            </a:r>
            <a:r>
              <a:rPr lang="en-US"/>
              <a:t>for Wednesday</a:t>
            </a:r>
            <a:endParaRPr lang="en-US" dirty="0"/>
          </a:p>
          <a:p>
            <a:r>
              <a:rPr lang="en-US" dirty="0"/>
              <a:t>Keep working on Project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8DD21-B69A-4C4E-BD33-192706D1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57297-614D-485A-912E-2586209092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8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EA53D-3756-469B-BAEB-8B3D3FD64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Identification and Effort Estimation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54865-2CDE-456B-A420-D76186E432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4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3F5A3E-F15D-4318-BF9F-D67A77254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identification and effort estimation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0C7958-2BC8-47B4-AD77-198408A86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 you probably can tell from working on Project 3, it's important for software managers to:</a:t>
            </a:r>
          </a:p>
          <a:p>
            <a:pPr lvl="1"/>
            <a:r>
              <a:rPr lang="en-US" dirty="0"/>
              <a:t>Divide the development into tasks</a:t>
            </a:r>
          </a:p>
          <a:p>
            <a:pPr lvl="1"/>
            <a:r>
              <a:rPr lang="en-US" dirty="0"/>
              <a:t>Estimate how long those tasks will take</a:t>
            </a:r>
          </a:p>
          <a:p>
            <a:r>
              <a:rPr lang="en-US" dirty="0"/>
              <a:t>Otherwise, it's impossible to plan:</a:t>
            </a:r>
          </a:p>
          <a:p>
            <a:pPr lvl="1"/>
            <a:r>
              <a:rPr lang="en-US" dirty="0"/>
              <a:t>How long a development project will take</a:t>
            </a:r>
          </a:p>
          <a:p>
            <a:pPr lvl="1"/>
            <a:r>
              <a:rPr lang="en-US" dirty="0"/>
              <a:t>How much it will cost</a:t>
            </a:r>
          </a:p>
          <a:p>
            <a:r>
              <a:rPr lang="en-US" dirty="0"/>
              <a:t>This information is central to traditional, waterfall processes</a:t>
            </a:r>
          </a:p>
          <a:p>
            <a:r>
              <a:rPr lang="en-US" dirty="0"/>
              <a:t>Even in agile, we need to decide on </a:t>
            </a:r>
            <a:r>
              <a:rPr lang="en-US" dirty="0" err="1"/>
              <a:t>sprintable</a:t>
            </a:r>
            <a:r>
              <a:rPr lang="en-US" dirty="0"/>
              <a:t> stories for a sprint</a:t>
            </a:r>
          </a:p>
        </p:txBody>
      </p:sp>
    </p:spTree>
    <p:extLst>
      <p:ext uri="{BB962C8B-B14F-4D97-AF65-F5344CB8AC3E}">
        <p14:creationId xmlns:p14="http://schemas.microsoft.com/office/powerpoint/2010/main" val="299548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B1547-3DC3-4E5E-B86D-DDBB1794C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identification and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16FEB-F517-49A1-ACC5-12AFA51FB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level tasks are pretty easy to identify</a:t>
            </a:r>
          </a:p>
          <a:p>
            <a:pPr lvl="1"/>
            <a:r>
              <a:rPr lang="en-US" dirty="0"/>
              <a:t>"Add networking support"</a:t>
            </a:r>
          </a:p>
          <a:p>
            <a:r>
              <a:rPr lang="en-US" dirty="0"/>
              <a:t>But that level of detail isn't very useful</a:t>
            </a:r>
          </a:p>
          <a:p>
            <a:r>
              <a:rPr lang="en-US" dirty="0"/>
              <a:t>Tasks are either:</a:t>
            </a:r>
          </a:p>
          <a:p>
            <a:pPr lvl="1"/>
            <a:r>
              <a:rPr lang="en-US" dirty="0"/>
              <a:t>Non-decomposable, also called </a:t>
            </a:r>
            <a:r>
              <a:rPr lang="en-US" b="1" dirty="0"/>
              <a:t>actions</a:t>
            </a:r>
          </a:p>
          <a:p>
            <a:pPr lvl="1"/>
            <a:r>
              <a:rPr lang="en-US" dirty="0"/>
              <a:t>Decomposable, also called </a:t>
            </a:r>
            <a:r>
              <a:rPr lang="en-US" b="1" dirty="0"/>
              <a:t>activities</a:t>
            </a:r>
            <a:r>
              <a:rPr lang="en-US" dirty="0"/>
              <a:t> or </a:t>
            </a:r>
            <a:r>
              <a:rPr lang="en-US" b="1" dirty="0"/>
              <a:t>processes</a:t>
            </a:r>
          </a:p>
          <a:p>
            <a:r>
              <a:rPr lang="en-US" dirty="0"/>
              <a:t>The right level of detail is called a </a:t>
            </a:r>
            <a:r>
              <a:rPr lang="en-US" b="1" dirty="0"/>
              <a:t>work package</a:t>
            </a:r>
          </a:p>
          <a:p>
            <a:pPr lvl="1"/>
            <a:r>
              <a:rPr lang="en-US" dirty="0"/>
              <a:t>A work package is a task that is small enough and detailed enough to estimate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09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F695D-8FC8-4C3C-B6B4-7E779074F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breakdown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4F00A-D258-49C2-BFB0-81FBA4432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work breakdown structure (WBS)</a:t>
            </a:r>
            <a:r>
              <a:rPr lang="en-US" dirty="0"/>
              <a:t> can be used to map out tasks at the right level of abstraction</a:t>
            </a:r>
          </a:p>
          <a:p>
            <a:pPr lvl="1"/>
            <a:r>
              <a:rPr lang="en-US" dirty="0"/>
              <a:t>The book prefers hierarchy diagrams to represent a WBS, since they balance the readability of trees with the space efficiency of hierarchical lists</a:t>
            </a:r>
          </a:p>
          <a:p>
            <a:r>
              <a:rPr lang="en-US" dirty="0"/>
              <a:t>Nodes in a WBS are work to be done</a:t>
            </a:r>
          </a:p>
          <a:p>
            <a:r>
              <a:rPr lang="en-US" dirty="0"/>
              <a:t>The root of a WBS is the project name</a:t>
            </a:r>
          </a:p>
          <a:p>
            <a:r>
              <a:rPr lang="en-US" dirty="0"/>
              <a:t>The first level is all the deliverables for a project</a:t>
            </a:r>
          </a:p>
          <a:p>
            <a:r>
              <a:rPr lang="en-US" dirty="0"/>
              <a:t>Each level below represents more and more detailed work</a:t>
            </a:r>
          </a:p>
          <a:p>
            <a:r>
              <a:rPr lang="en-US" dirty="0"/>
              <a:t>Leaf nodes are work packages</a:t>
            </a:r>
          </a:p>
        </p:txBody>
      </p:sp>
    </p:spTree>
    <p:extLst>
      <p:ext uri="{BB962C8B-B14F-4D97-AF65-F5344CB8AC3E}">
        <p14:creationId xmlns:p14="http://schemas.microsoft.com/office/powerpoint/2010/main" val="97264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9097A22-EA06-4757-8A16-09CB9530E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610" y="2928995"/>
            <a:ext cx="7096390" cy="32432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BCFD84-5B1E-4B88-8A12-BA72CFFBD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WBS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7CC77-CF07-4A7A-832A-4BD859B85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53340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hierarchy diagram to the right shows a WBS for a home security product</a:t>
            </a:r>
          </a:p>
          <a:p>
            <a:r>
              <a:rPr lang="en-US" dirty="0"/>
              <a:t>Note that different strategies can be used to decompose the work, especially at different levels:</a:t>
            </a:r>
          </a:p>
          <a:p>
            <a:pPr lvl="1"/>
            <a:r>
              <a:rPr lang="en-US" dirty="0"/>
              <a:t>Project deliverables</a:t>
            </a:r>
          </a:p>
          <a:p>
            <a:pPr lvl="1"/>
            <a:r>
              <a:rPr lang="en-US" dirty="0"/>
              <a:t>Product features or services</a:t>
            </a:r>
          </a:p>
          <a:p>
            <a:pPr lvl="1"/>
            <a:r>
              <a:rPr lang="en-US" dirty="0"/>
              <a:t>Project phases</a:t>
            </a:r>
          </a:p>
          <a:p>
            <a:pPr lvl="1"/>
            <a:r>
              <a:rPr lang="en-US" dirty="0"/>
              <a:t>Organizational units</a:t>
            </a:r>
          </a:p>
          <a:p>
            <a:pPr lvl="1"/>
            <a:r>
              <a:rPr lang="en-US" dirty="0"/>
              <a:t>Physical product decomposition</a:t>
            </a:r>
          </a:p>
          <a:p>
            <a:pPr lvl="1"/>
            <a:r>
              <a:rPr lang="en-US" dirty="0"/>
              <a:t>Logical product decomposition</a:t>
            </a:r>
          </a:p>
          <a:p>
            <a:pPr lvl="1"/>
            <a:r>
              <a:rPr lang="en-US" dirty="0"/>
              <a:t>Geographical location of team members</a:t>
            </a:r>
          </a:p>
        </p:txBody>
      </p:sp>
    </p:spTree>
    <p:extLst>
      <p:ext uri="{BB962C8B-B14F-4D97-AF65-F5344CB8AC3E}">
        <p14:creationId xmlns:p14="http://schemas.microsoft.com/office/powerpoint/2010/main" val="260885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8587</TotalTime>
  <Words>2048</Words>
  <Application>Microsoft Office PowerPoint</Application>
  <PresentationFormat>Widescreen</PresentationFormat>
  <Paragraphs>259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Project 3</vt:lpstr>
      <vt:lpstr>Task Identification and Effort Estimation</vt:lpstr>
      <vt:lpstr>Task identification and effort estimation</vt:lpstr>
      <vt:lpstr>Task identification and organization</vt:lpstr>
      <vt:lpstr>Work breakdown structure</vt:lpstr>
      <vt:lpstr>WBS example</vt:lpstr>
      <vt:lpstr>WBS heuristics</vt:lpstr>
      <vt:lpstr>Effort estimation in traditional processes</vt:lpstr>
      <vt:lpstr>Measuring size</vt:lpstr>
      <vt:lpstr>Lines of code</vt:lpstr>
      <vt:lpstr>Function points</vt:lpstr>
      <vt:lpstr>More on function points</vt:lpstr>
      <vt:lpstr>Final weights</vt:lpstr>
      <vt:lpstr>Other methods</vt:lpstr>
      <vt:lpstr>Effort estimation</vt:lpstr>
      <vt:lpstr>Simple models</vt:lpstr>
      <vt:lpstr>Exponential models</vt:lpstr>
      <vt:lpstr>State of the art</vt:lpstr>
      <vt:lpstr>Effort estimation in Scrum</vt:lpstr>
      <vt:lpstr>Detailed estimation in Scrum</vt:lpstr>
      <vt:lpstr>Planning poker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826</cp:revision>
  <dcterms:created xsi:type="dcterms:W3CDTF">2009-08-24T20:26:10Z</dcterms:created>
  <dcterms:modified xsi:type="dcterms:W3CDTF">2022-10-31T19:48:51Z</dcterms:modified>
</cp:coreProperties>
</file>